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rea W" initials="SW" lastIdx="1" clrIdx="0">
    <p:extLst>
      <p:ext uri="{19B8F6BF-5375-455C-9EA6-DF929625EA0E}">
        <p15:presenceInfo xmlns:p15="http://schemas.microsoft.com/office/powerpoint/2012/main" userId="8147cb1109dec3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57"/>
  </p:normalViewPr>
  <p:slideViewPr>
    <p:cSldViewPr snapToGrid="0">
      <p:cViewPr varScale="1">
        <p:scale>
          <a:sx n="105" d="100"/>
          <a:sy n="105" d="100"/>
        </p:scale>
        <p:origin x="84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22T18:58:24.62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E34B-D5AB-394A-9FAD-1B711FEFD8DE}" type="datetimeFigureOut">
              <a:rPr lang="en-US" smtClean="0"/>
              <a:t>3/22/23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A441E-0773-7C40-9325-225D44FB6937}" type="slidenum">
              <a:rPr lang="en-US" smtClean="0"/>
              <a:t>‹#›</a:t>
            </a:fld>
            <a:endParaRPr lang="en-US"/>
          </a:p>
        </p:txBody>
      </p:sp>
    </p:spTree>
    <p:extLst>
      <p:ext uri="{BB962C8B-B14F-4D97-AF65-F5344CB8AC3E}">
        <p14:creationId xmlns:p14="http://schemas.microsoft.com/office/powerpoint/2010/main" val="327109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A441E-0773-7C40-9325-225D44FB6937}" type="slidenum">
              <a:rPr lang="en-US" smtClean="0"/>
              <a:t>7</a:t>
            </a:fld>
            <a:endParaRPr lang="en-US"/>
          </a:p>
        </p:txBody>
      </p:sp>
    </p:spTree>
    <p:extLst>
      <p:ext uri="{BB962C8B-B14F-4D97-AF65-F5344CB8AC3E}">
        <p14:creationId xmlns:p14="http://schemas.microsoft.com/office/powerpoint/2010/main" val="748323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5B73C7E-52D4-304F-8A68-2F3885B83FBE}" type="datetimeFigureOut">
              <a:rPr lang="en-US" smtClean="0"/>
              <a:t>3/22/23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A313705-B6D7-A447-B343-051CE4E1F2D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435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900466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9745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8887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5B73C7E-52D4-304F-8A68-2F3885B83FBE}" type="datetimeFigureOut">
              <a:rPr lang="en-US" smtClean="0"/>
              <a:t>3/22/23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A313705-B6D7-A447-B343-051CE4E1F2D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244321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73C7E-52D4-304F-8A68-2F3885B83FBE}" type="datetimeFigureOut">
              <a:rPr lang="en-US" smtClean="0"/>
              <a:t>3/22/23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242498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73C7E-52D4-304F-8A68-2F3885B83FBE}" type="datetimeFigureOut">
              <a:rPr lang="en-US" smtClean="0"/>
              <a:t>3/22/23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6865695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73C7E-52D4-304F-8A68-2F3885B83FBE}" type="datetimeFigureOut">
              <a:rPr lang="en-US" smtClean="0"/>
              <a:t>3/22/23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196709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73C7E-52D4-304F-8A68-2F3885B83FBE}" type="datetimeFigureOut">
              <a:rPr lang="en-US" smtClean="0"/>
              <a:t>3/22/23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3626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A5B73C7E-52D4-304F-8A68-2F3885B83FBE}" type="datetimeFigureOut">
              <a:rPr lang="en-US" smtClean="0"/>
              <a:t>3/22/23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A313705-B6D7-A447-B343-051CE4E1F2D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30616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A5B73C7E-52D4-304F-8A68-2F3885B83FBE}" type="datetimeFigureOut">
              <a:rPr lang="en-US" smtClean="0"/>
              <a:t>3/22/23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31600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5B73C7E-52D4-304F-8A68-2F3885B83FBE}" type="datetimeFigureOut">
              <a:rPr lang="en-US" smtClean="0"/>
              <a:t>3/22/23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A313705-B6D7-A447-B343-051CE4E1F2DB}"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0885786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film-reel-cinema-film-movie-reel-147631/"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lapperboard-clapper-board-film-29545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ngimg.com/download/493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public.tableau.com/views/RevenueByCountry_16795293963350/Sheet4?:language=en-US&amp;publish=yes&amp;:display_count=n&amp;:origin=viz_share_link" TargetMode="External"/><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2CDA-FCE0-4E6D-6AB6-C42426A4EB87}"/>
              </a:ext>
            </a:extLst>
          </p:cNvPr>
          <p:cNvSpPr>
            <a:spLocks noGrp="1"/>
          </p:cNvSpPr>
          <p:nvPr>
            <p:ph type="ctrTitle"/>
          </p:nvPr>
        </p:nvSpPr>
        <p:spPr>
          <a:xfrm>
            <a:off x="3711099" y="1002135"/>
            <a:ext cx="5053263" cy="4394988"/>
          </a:xfrm>
        </p:spPr>
        <p:txBody>
          <a:bodyPr/>
          <a:lstStyle/>
          <a:p>
            <a:r>
              <a:rPr lang="en-US" sz="2800" dirty="0"/>
              <a:t>Rockbuster Stealth: </a:t>
            </a:r>
            <a:br>
              <a:rPr lang="en-US" sz="2800" dirty="0"/>
            </a:br>
            <a:r>
              <a:rPr lang="en-US" sz="2800" dirty="0"/>
              <a:t>Data Analysis</a:t>
            </a:r>
          </a:p>
        </p:txBody>
      </p:sp>
      <p:sp>
        <p:nvSpPr>
          <p:cNvPr id="3" name="Subtitle 2">
            <a:extLst>
              <a:ext uri="{FF2B5EF4-FFF2-40B4-BE49-F238E27FC236}">
                <a16:creationId xmlns:a16="http://schemas.microsoft.com/office/drawing/2014/main" id="{1B170C8E-4378-4123-A41A-C0656780255A}"/>
              </a:ext>
            </a:extLst>
          </p:cNvPr>
          <p:cNvSpPr>
            <a:spLocks noGrp="1"/>
          </p:cNvSpPr>
          <p:nvPr>
            <p:ph type="subTitle" idx="1"/>
          </p:nvPr>
        </p:nvSpPr>
        <p:spPr>
          <a:xfrm>
            <a:off x="2215043" y="6058466"/>
            <a:ext cx="8045373" cy="742279"/>
          </a:xfrm>
        </p:spPr>
        <p:txBody>
          <a:bodyPr/>
          <a:lstStyle/>
          <a:p>
            <a:r>
              <a:rPr lang="en-US" dirty="0"/>
              <a:t>Sebrea Wilmore, Data Analyst</a:t>
            </a:r>
          </a:p>
        </p:txBody>
      </p:sp>
    </p:spTree>
    <p:extLst>
      <p:ext uri="{BB962C8B-B14F-4D97-AF65-F5344CB8AC3E}">
        <p14:creationId xmlns:p14="http://schemas.microsoft.com/office/powerpoint/2010/main" val="2924658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CC1A-7C8F-E9DC-A5A5-C6DB84374B08}"/>
              </a:ext>
            </a:extLst>
          </p:cNvPr>
          <p:cNvSpPr>
            <a:spLocks noGrp="1"/>
          </p:cNvSpPr>
          <p:nvPr>
            <p:ph type="title"/>
          </p:nvPr>
        </p:nvSpPr>
        <p:spPr>
          <a:xfrm>
            <a:off x="3872958" y="865500"/>
            <a:ext cx="3649506" cy="1492132"/>
          </a:xfrm>
        </p:spPr>
        <p:txBody>
          <a:bodyPr/>
          <a:lstStyle/>
          <a:p>
            <a:r>
              <a:rPr lang="en-US" dirty="0"/>
              <a:t>Questions?</a:t>
            </a:r>
          </a:p>
        </p:txBody>
      </p:sp>
      <p:sp>
        <p:nvSpPr>
          <p:cNvPr id="3" name="Content Placeholder 2">
            <a:extLst>
              <a:ext uri="{FF2B5EF4-FFF2-40B4-BE49-F238E27FC236}">
                <a16:creationId xmlns:a16="http://schemas.microsoft.com/office/drawing/2014/main" id="{D6F4525E-9EE7-F0F6-16AB-8F7BE2BBE709}"/>
              </a:ext>
            </a:extLst>
          </p:cNvPr>
          <p:cNvSpPr>
            <a:spLocks noGrp="1"/>
          </p:cNvSpPr>
          <p:nvPr>
            <p:ph idx="1"/>
          </p:nvPr>
        </p:nvSpPr>
        <p:spPr>
          <a:xfrm>
            <a:off x="3030711" y="2489452"/>
            <a:ext cx="5334000" cy="2659383"/>
          </a:xfrm>
        </p:spPr>
        <p:txBody>
          <a:bodyPr/>
          <a:lstStyle/>
          <a:p>
            <a:pPr marL="0" indent="0" algn="ctr">
              <a:buNone/>
            </a:pPr>
            <a:r>
              <a:rPr lang="en-US" dirty="0">
                <a:latin typeface="Marker Felt Thin" panose="02000400000000000000" pitchFamily="2" charset="77"/>
              </a:rPr>
              <a:t>Contact me at:</a:t>
            </a:r>
          </a:p>
          <a:p>
            <a:pPr marL="0" indent="0" algn="ctr">
              <a:buNone/>
            </a:pPr>
            <a:endParaRPr lang="en-US" dirty="0">
              <a:latin typeface="Marker Felt Thin" panose="02000400000000000000" pitchFamily="2" charset="77"/>
            </a:endParaRPr>
          </a:p>
          <a:p>
            <a:pPr marL="0" indent="0" algn="ctr">
              <a:buNone/>
            </a:pPr>
            <a:r>
              <a:rPr lang="en-US" dirty="0" err="1">
                <a:latin typeface="Marker Felt Thin" panose="02000400000000000000" pitchFamily="2" charset="77"/>
              </a:rPr>
              <a:t>sebreaw@gmail.com</a:t>
            </a:r>
            <a:endParaRPr lang="en-US" dirty="0">
              <a:latin typeface="Marker Felt Thin" panose="02000400000000000000" pitchFamily="2" charset="77"/>
            </a:endParaRPr>
          </a:p>
        </p:txBody>
      </p:sp>
    </p:spTree>
    <p:extLst>
      <p:ext uri="{BB962C8B-B14F-4D97-AF65-F5344CB8AC3E}">
        <p14:creationId xmlns:p14="http://schemas.microsoft.com/office/powerpoint/2010/main" val="240343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CCDC-0862-CAC2-8B2E-D773047E781C}"/>
              </a:ext>
            </a:extLst>
          </p:cNvPr>
          <p:cNvSpPr>
            <a:spLocks noGrp="1"/>
          </p:cNvSpPr>
          <p:nvPr>
            <p:ph type="title"/>
          </p:nvPr>
        </p:nvSpPr>
        <p:spPr/>
        <p:txBody>
          <a:bodyPr/>
          <a:lstStyle/>
          <a:p>
            <a:r>
              <a:rPr lang="en-US" dirty="0" err="1"/>
              <a:t>OVerview</a:t>
            </a:r>
            <a:endParaRPr lang="en-US" dirty="0"/>
          </a:p>
        </p:txBody>
      </p:sp>
      <p:sp>
        <p:nvSpPr>
          <p:cNvPr id="3" name="Content Placeholder 2">
            <a:extLst>
              <a:ext uri="{FF2B5EF4-FFF2-40B4-BE49-F238E27FC236}">
                <a16:creationId xmlns:a16="http://schemas.microsoft.com/office/drawing/2014/main" id="{E843A189-3C5E-AED7-98EC-9BDF93A708A1}"/>
              </a:ext>
            </a:extLst>
          </p:cNvPr>
          <p:cNvSpPr>
            <a:spLocks noGrp="1"/>
          </p:cNvSpPr>
          <p:nvPr>
            <p:ph idx="1"/>
          </p:nvPr>
        </p:nvSpPr>
        <p:spPr>
          <a:xfrm>
            <a:off x="1083237" y="1389893"/>
            <a:ext cx="5606322" cy="4758244"/>
          </a:xfrm>
        </p:spPr>
        <p:txBody>
          <a:bodyPr>
            <a:normAutofit fontScale="40000" lnSpcReduction="20000"/>
          </a:bodyPr>
          <a:lstStyle/>
          <a:p>
            <a:pPr marL="0" indent="0">
              <a:buNone/>
            </a:pPr>
            <a:r>
              <a:rPr lang="en-US" sz="5400" dirty="0">
                <a:solidFill>
                  <a:schemeClr val="tx1"/>
                </a:solidFill>
                <a:effectLst/>
                <a:latin typeface="Marker Felt Thin" panose="02000400000000000000" pitchFamily="2" charset="77"/>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a:t>
            </a:r>
          </a:p>
          <a:p>
            <a:pPr marL="0" indent="0">
              <a:buNone/>
            </a:pPr>
            <a:endParaRPr lang="en-US" sz="5400" dirty="0">
              <a:solidFill>
                <a:schemeClr val="tx1"/>
              </a:solidFill>
              <a:latin typeface="Marker Felt Thin" panose="02000400000000000000" pitchFamily="2" charset="77"/>
            </a:endParaRPr>
          </a:p>
          <a:p>
            <a:pPr marL="0" indent="0">
              <a:buNone/>
            </a:pPr>
            <a:r>
              <a:rPr lang="en-US" sz="5400" dirty="0">
                <a:solidFill>
                  <a:schemeClr val="tx1"/>
                </a:solidFill>
                <a:effectLst/>
                <a:latin typeface="Marker Felt Thin" panose="02000400000000000000" pitchFamily="2" charset="77"/>
              </a:rPr>
              <a:t>The Rockbuster Stealth Management Board has asked a series of business questions </a:t>
            </a:r>
            <a:r>
              <a:rPr lang="en-US" sz="5400" dirty="0">
                <a:solidFill>
                  <a:schemeClr val="tx1"/>
                </a:solidFill>
                <a:latin typeface="Marker Felt Thin" panose="02000400000000000000" pitchFamily="2" charset="77"/>
              </a:rPr>
              <a:t>in order to </a:t>
            </a:r>
            <a:r>
              <a:rPr lang="en-US" sz="5400" dirty="0">
                <a:solidFill>
                  <a:schemeClr val="tx1"/>
                </a:solidFill>
                <a:effectLst/>
                <a:latin typeface="Marker Felt Thin" panose="02000400000000000000" pitchFamily="2" charset="77"/>
              </a:rPr>
              <a:t>begin crafting their decisions as it pertains to the 2020 company strategy. </a:t>
            </a:r>
          </a:p>
          <a:p>
            <a:pPr marL="0" indent="0">
              <a:buNone/>
            </a:pPr>
            <a:endParaRPr lang="en-US" dirty="0"/>
          </a:p>
        </p:txBody>
      </p:sp>
      <p:pic>
        <p:nvPicPr>
          <p:cNvPr id="5" name="Picture 4">
            <a:extLst>
              <a:ext uri="{FF2B5EF4-FFF2-40B4-BE49-F238E27FC236}">
                <a16:creationId xmlns:a16="http://schemas.microsoft.com/office/drawing/2014/main" id="{7A490F0E-1685-BD98-20BF-94435E3CC0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48600" y="2085378"/>
            <a:ext cx="2712362" cy="2986087"/>
          </a:xfrm>
          <a:prstGeom prst="rect">
            <a:avLst/>
          </a:prstGeom>
        </p:spPr>
      </p:pic>
    </p:spTree>
    <p:extLst>
      <p:ext uri="{BB962C8B-B14F-4D97-AF65-F5344CB8AC3E}">
        <p14:creationId xmlns:p14="http://schemas.microsoft.com/office/powerpoint/2010/main" val="261219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06E5-296D-8D49-3619-B88B50D7C2D2}"/>
              </a:ext>
            </a:extLst>
          </p:cNvPr>
          <p:cNvSpPr>
            <a:spLocks noGrp="1"/>
          </p:cNvSpPr>
          <p:nvPr>
            <p:ph type="title"/>
          </p:nvPr>
        </p:nvSpPr>
        <p:spPr>
          <a:xfrm>
            <a:off x="1251678" y="173417"/>
            <a:ext cx="10178322" cy="1492132"/>
          </a:xfrm>
        </p:spPr>
        <p:txBody>
          <a:bodyPr/>
          <a:lstStyle/>
          <a:p>
            <a:r>
              <a:rPr lang="en-US" dirty="0"/>
              <a:t>OBJECTIVES</a:t>
            </a:r>
          </a:p>
        </p:txBody>
      </p:sp>
      <p:sp>
        <p:nvSpPr>
          <p:cNvPr id="3" name="Content Placeholder 2">
            <a:extLst>
              <a:ext uri="{FF2B5EF4-FFF2-40B4-BE49-F238E27FC236}">
                <a16:creationId xmlns:a16="http://schemas.microsoft.com/office/drawing/2014/main" id="{0F7F96B4-9CF6-2DB1-BDB1-9BEFECA64DBD}"/>
              </a:ext>
            </a:extLst>
          </p:cNvPr>
          <p:cNvSpPr>
            <a:spLocks noGrp="1"/>
          </p:cNvSpPr>
          <p:nvPr>
            <p:ph idx="1"/>
          </p:nvPr>
        </p:nvSpPr>
        <p:spPr>
          <a:xfrm>
            <a:off x="975502" y="1144684"/>
            <a:ext cx="6147742" cy="5539899"/>
          </a:xfrm>
        </p:spPr>
        <p:txBody>
          <a:bodyPr>
            <a:normAutofit fontScale="25000" lnSpcReduction="20000"/>
          </a:bodyPr>
          <a:lstStyle/>
          <a:p>
            <a:pPr marL="0" indent="0">
              <a:buNone/>
            </a:pPr>
            <a:r>
              <a:rPr lang="en-US" sz="9600" dirty="0">
                <a:solidFill>
                  <a:schemeClr val="tx1"/>
                </a:solidFill>
                <a:effectLst/>
                <a:latin typeface="Marker Felt Thin" panose="02000400000000000000" pitchFamily="2" charset="77"/>
              </a:rPr>
              <a:t>●  Determine which movies contributed the most and least to revenue gain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countries that Rockbuster customers based in</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locations for customers with a high lifetime value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Determine whether sales figures vary between geographic regions</a:t>
            </a:r>
          </a:p>
          <a:p>
            <a:endParaRPr lang="en-US" dirty="0"/>
          </a:p>
        </p:txBody>
      </p:sp>
      <p:pic>
        <p:nvPicPr>
          <p:cNvPr id="14" name="Picture 13">
            <a:extLst>
              <a:ext uri="{FF2B5EF4-FFF2-40B4-BE49-F238E27FC236}">
                <a16:creationId xmlns:a16="http://schemas.microsoft.com/office/drawing/2014/main" id="{F9F9C614-13C8-9EC1-743E-3D6A413FBD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89098" y="1397000"/>
            <a:ext cx="3327400" cy="4064000"/>
          </a:xfrm>
          <a:prstGeom prst="rect">
            <a:avLst/>
          </a:prstGeom>
        </p:spPr>
      </p:pic>
    </p:spTree>
    <p:extLst>
      <p:ext uri="{BB962C8B-B14F-4D97-AF65-F5344CB8AC3E}">
        <p14:creationId xmlns:p14="http://schemas.microsoft.com/office/powerpoint/2010/main" val="314430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060C-CD32-E102-F8F2-F39DFE73DA2E}"/>
              </a:ext>
            </a:extLst>
          </p:cNvPr>
          <p:cNvSpPr>
            <a:spLocks noGrp="1"/>
          </p:cNvSpPr>
          <p:nvPr>
            <p:ph type="title"/>
          </p:nvPr>
        </p:nvSpPr>
        <p:spPr>
          <a:xfrm>
            <a:off x="1300446" y="162929"/>
            <a:ext cx="9889564" cy="727087"/>
          </a:xfrm>
        </p:spPr>
        <p:txBody>
          <a:bodyPr>
            <a:normAutofit/>
          </a:bodyPr>
          <a:lstStyle/>
          <a:p>
            <a:pPr algn="ctr"/>
            <a:r>
              <a:rPr lang="en-US" sz="4000" dirty="0"/>
              <a:t>Movies with </a:t>
            </a:r>
            <a:r>
              <a:rPr lang="en-US" sz="4000" u="sng" dirty="0">
                <a:solidFill>
                  <a:srgbClr val="00B050"/>
                </a:solidFill>
              </a:rPr>
              <a:t>high</a:t>
            </a:r>
            <a:r>
              <a:rPr lang="en-US" sz="4000" dirty="0"/>
              <a:t> revenue contribution</a:t>
            </a:r>
          </a:p>
        </p:txBody>
      </p:sp>
      <p:sp>
        <p:nvSpPr>
          <p:cNvPr id="10" name="TextBox 9">
            <a:extLst>
              <a:ext uri="{FF2B5EF4-FFF2-40B4-BE49-F238E27FC236}">
                <a16:creationId xmlns:a16="http://schemas.microsoft.com/office/drawing/2014/main" id="{64214954-2925-49EA-90F2-20B420682718}"/>
              </a:ext>
            </a:extLst>
          </p:cNvPr>
          <p:cNvSpPr txBox="1"/>
          <p:nvPr/>
        </p:nvSpPr>
        <p:spPr>
          <a:xfrm>
            <a:off x="9387840" y="2364703"/>
            <a:ext cx="2645664"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ARKER FELT THIN" panose="02000400000000000000" pitchFamily="2" charset="77"/>
              </a:rPr>
              <a:t>Apache Divine </a:t>
            </a:r>
            <a:r>
              <a:rPr lang="en-US" sz="2400" dirty="0">
                <a:latin typeface="Marker Felt Thin" panose="02000400000000000000" pitchFamily="2" charset="77"/>
              </a:rPr>
              <a:t>had the largest contribution, grossing $1,092.81</a:t>
            </a:r>
          </a:p>
        </p:txBody>
      </p:sp>
      <p:pic>
        <p:nvPicPr>
          <p:cNvPr id="14" name="Content Placeholder 13">
            <a:extLst>
              <a:ext uri="{FF2B5EF4-FFF2-40B4-BE49-F238E27FC236}">
                <a16:creationId xmlns:a16="http://schemas.microsoft.com/office/drawing/2014/main" id="{29BAC588-AE8F-CE58-3835-B41FD975E1E3}"/>
              </a:ext>
            </a:extLst>
          </p:cNvPr>
          <p:cNvPicPr>
            <a:picLocks noGrp="1" noChangeAspect="1"/>
          </p:cNvPicPr>
          <p:nvPr>
            <p:ph idx="1"/>
          </p:nvPr>
        </p:nvPicPr>
        <p:blipFill>
          <a:blip r:embed="rId2"/>
          <a:stretch>
            <a:fillRect/>
          </a:stretch>
        </p:blipFill>
        <p:spPr>
          <a:xfrm>
            <a:off x="1014181" y="1173655"/>
            <a:ext cx="8349275" cy="5521416"/>
          </a:xfrm>
        </p:spPr>
      </p:pic>
      <p:sp>
        <p:nvSpPr>
          <p:cNvPr id="18" name="Down Arrow 17">
            <a:extLst>
              <a:ext uri="{FF2B5EF4-FFF2-40B4-BE49-F238E27FC236}">
                <a16:creationId xmlns:a16="http://schemas.microsoft.com/office/drawing/2014/main" id="{9319BA34-FF80-B840-BA3F-AD2AAB353308}"/>
              </a:ext>
            </a:extLst>
          </p:cNvPr>
          <p:cNvSpPr/>
          <p:nvPr/>
        </p:nvSpPr>
        <p:spPr>
          <a:xfrm rot="14326122">
            <a:off x="571793" y="1767923"/>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74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7D70-07F2-FEF6-5127-DB2D990F10FF}"/>
              </a:ext>
            </a:extLst>
          </p:cNvPr>
          <p:cNvSpPr>
            <a:spLocks noGrp="1"/>
          </p:cNvSpPr>
          <p:nvPr>
            <p:ph type="title"/>
          </p:nvPr>
        </p:nvSpPr>
        <p:spPr>
          <a:xfrm>
            <a:off x="1251678" y="382385"/>
            <a:ext cx="10178322" cy="836815"/>
          </a:xfrm>
        </p:spPr>
        <p:txBody>
          <a:bodyPr>
            <a:normAutofit/>
          </a:bodyPr>
          <a:lstStyle/>
          <a:p>
            <a:pPr algn="ctr"/>
            <a:r>
              <a:rPr lang="en-US" sz="4000" dirty="0"/>
              <a:t>Movies with </a:t>
            </a:r>
            <a:r>
              <a:rPr lang="en-US" sz="4000" u="sng" dirty="0">
                <a:solidFill>
                  <a:schemeClr val="accent2">
                    <a:lumMod val="75000"/>
                  </a:schemeClr>
                </a:solidFill>
              </a:rPr>
              <a:t>low</a:t>
            </a:r>
            <a:r>
              <a:rPr lang="en-US" sz="4000" dirty="0"/>
              <a:t> revenue contribution</a:t>
            </a:r>
          </a:p>
        </p:txBody>
      </p:sp>
      <p:pic>
        <p:nvPicPr>
          <p:cNvPr id="5" name="Content Placeholder 4">
            <a:extLst>
              <a:ext uri="{FF2B5EF4-FFF2-40B4-BE49-F238E27FC236}">
                <a16:creationId xmlns:a16="http://schemas.microsoft.com/office/drawing/2014/main" id="{A17AA4F0-1DC4-AF7D-C9FE-F317126303F6}"/>
              </a:ext>
            </a:extLst>
          </p:cNvPr>
          <p:cNvPicPr>
            <a:picLocks noGrp="1" noChangeAspect="1"/>
          </p:cNvPicPr>
          <p:nvPr>
            <p:ph idx="1"/>
          </p:nvPr>
        </p:nvPicPr>
        <p:blipFill>
          <a:blip r:embed="rId2"/>
          <a:stretch>
            <a:fillRect/>
          </a:stretch>
        </p:blipFill>
        <p:spPr>
          <a:xfrm>
            <a:off x="1098393" y="1287920"/>
            <a:ext cx="8348472" cy="5278985"/>
          </a:xfrm>
        </p:spPr>
      </p:pic>
      <p:sp>
        <p:nvSpPr>
          <p:cNvPr id="7" name="TextBox 6">
            <a:extLst>
              <a:ext uri="{FF2B5EF4-FFF2-40B4-BE49-F238E27FC236}">
                <a16:creationId xmlns:a16="http://schemas.microsoft.com/office/drawing/2014/main" id="{3CC8BE10-83D9-33BC-0CE4-B6807585A73D}"/>
              </a:ext>
            </a:extLst>
          </p:cNvPr>
          <p:cNvSpPr txBox="1"/>
          <p:nvPr/>
        </p:nvSpPr>
        <p:spPr>
          <a:xfrm>
            <a:off x="9717024" y="1988420"/>
            <a:ext cx="1938528" cy="1938992"/>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MARKER FELT THIN" panose="02000400000000000000" pitchFamily="2" charset="77"/>
              </a:rPr>
              <a:t>Indian Love </a:t>
            </a:r>
            <a:r>
              <a:rPr lang="en-US" sz="2000" dirty="0">
                <a:latin typeface="Marker Felt Thin" panose="02000400000000000000" pitchFamily="2" charset="77"/>
              </a:rPr>
              <a:t>had the lowest contribution, grossing $1.98</a:t>
            </a:r>
          </a:p>
        </p:txBody>
      </p:sp>
      <p:sp>
        <p:nvSpPr>
          <p:cNvPr id="8" name="Down Arrow 7">
            <a:extLst>
              <a:ext uri="{FF2B5EF4-FFF2-40B4-BE49-F238E27FC236}">
                <a16:creationId xmlns:a16="http://schemas.microsoft.com/office/drawing/2014/main" id="{6DA7CF5D-2D5C-83F0-012C-B7F49C18BA31}"/>
              </a:ext>
            </a:extLst>
          </p:cNvPr>
          <p:cNvSpPr/>
          <p:nvPr/>
        </p:nvSpPr>
        <p:spPr>
          <a:xfrm rot="6747029">
            <a:off x="9209120" y="5125074"/>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8F819F-0F79-7FEA-DD6C-4C4F444E8B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8574297" y="5780087"/>
            <a:ext cx="664871" cy="695528"/>
          </a:xfrm>
          <a:prstGeom prst="rect">
            <a:avLst/>
          </a:prstGeom>
        </p:spPr>
      </p:pic>
    </p:spTree>
    <p:extLst>
      <p:ext uri="{BB962C8B-B14F-4D97-AF65-F5344CB8AC3E}">
        <p14:creationId xmlns:p14="http://schemas.microsoft.com/office/powerpoint/2010/main" val="2702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D64F-DD8C-E21F-4D69-F581F17A0E66}"/>
              </a:ext>
            </a:extLst>
          </p:cNvPr>
          <p:cNvSpPr>
            <a:spLocks noGrp="1"/>
          </p:cNvSpPr>
          <p:nvPr>
            <p:ph type="title"/>
          </p:nvPr>
        </p:nvSpPr>
        <p:spPr/>
        <p:txBody>
          <a:bodyPr/>
          <a:lstStyle/>
          <a:p>
            <a:r>
              <a:rPr lang="en-US" dirty="0"/>
              <a:t>Revenue by </a:t>
            </a:r>
            <a:r>
              <a:rPr lang="en-US" dirty="0">
                <a:solidFill>
                  <a:srgbClr val="0096B4"/>
                </a:solidFill>
              </a:rPr>
              <a:t>genre</a:t>
            </a:r>
            <a:r>
              <a:rPr lang="en-US" dirty="0"/>
              <a:t> and </a:t>
            </a:r>
            <a:r>
              <a:rPr lang="en-US" dirty="0">
                <a:solidFill>
                  <a:schemeClr val="accent2"/>
                </a:solidFill>
              </a:rPr>
              <a:t>rating</a:t>
            </a:r>
          </a:p>
        </p:txBody>
      </p:sp>
      <p:pic>
        <p:nvPicPr>
          <p:cNvPr id="28" name="Content Placeholder 27">
            <a:extLst>
              <a:ext uri="{FF2B5EF4-FFF2-40B4-BE49-F238E27FC236}">
                <a16:creationId xmlns:a16="http://schemas.microsoft.com/office/drawing/2014/main" id="{F1128A0B-E90B-E408-304C-2439B398CBF7}"/>
              </a:ext>
            </a:extLst>
          </p:cNvPr>
          <p:cNvPicPr>
            <a:picLocks noGrp="1" noChangeAspect="1"/>
          </p:cNvPicPr>
          <p:nvPr>
            <p:ph sz="half" idx="2"/>
          </p:nvPr>
        </p:nvPicPr>
        <p:blipFill>
          <a:blip r:embed="rId2"/>
          <a:stretch>
            <a:fillRect/>
          </a:stretch>
        </p:blipFill>
        <p:spPr>
          <a:xfrm>
            <a:off x="6673926" y="2177726"/>
            <a:ext cx="4977008" cy="1999157"/>
          </a:xfrm>
        </p:spPr>
      </p:pic>
      <p:sp>
        <p:nvSpPr>
          <p:cNvPr id="15" name="TextBox 14">
            <a:extLst>
              <a:ext uri="{FF2B5EF4-FFF2-40B4-BE49-F238E27FC236}">
                <a16:creationId xmlns:a16="http://schemas.microsoft.com/office/drawing/2014/main" id="{C901261B-582D-C1CC-07C7-5F89F8FAEB88}"/>
              </a:ext>
            </a:extLst>
          </p:cNvPr>
          <p:cNvSpPr txBox="1"/>
          <p:nvPr/>
        </p:nvSpPr>
        <p:spPr>
          <a:xfrm>
            <a:off x="991303" y="5117387"/>
            <a:ext cx="5104697" cy="1200329"/>
          </a:xfrm>
          <a:prstGeom prst="rect">
            <a:avLst/>
          </a:prstGeom>
          <a:noFill/>
        </p:spPr>
        <p:txBody>
          <a:bodyPr wrap="square" rtlCol="0">
            <a:spAutoFit/>
          </a:bodyPr>
          <a:lstStyle/>
          <a:p>
            <a:r>
              <a:rPr lang="en-US" dirty="0">
                <a:latin typeface="Marker Felt Thin" panose="02000400000000000000" pitchFamily="2" charset="77"/>
              </a:rPr>
              <a:t>This bar chart illustrates the total revenue for each category. </a:t>
            </a:r>
            <a:r>
              <a:rPr lang="en-US" b="1" dirty="0">
                <a:latin typeface="MARKER FELT THIN" panose="02000400000000000000" pitchFamily="2" charset="77"/>
              </a:rPr>
              <a:t>Sports</a:t>
            </a:r>
            <a:r>
              <a:rPr lang="en-US" dirty="0">
                <a:latin typeface="Marker Felt Thin" panose="02000400000000000000" pitchFamily="2" charset="77"/>
              </a:rPr>
              <a:t> ranked the highest with a total of $4,892. </a:t>
            </a:r>
            <a:r>
              <a:rPr lang="en-US" b="1" dirty="0">
                <a:latin typeface="MARKER FELT THIN" panose="02000400000000000000" pitchFamily="2" charset="77"/>
              </a:rPr>
              <a:t>Music</a:t>
            </a:r>
            <a:r>
              <a:rPr lang="en-US" dirty="0">
                <a:latin typeface="Marker Felt Thin" panose="02000400000000000000" pitchFamily="2" charset="77"/>
              </a:rPr>
              <a:t> is the lowest genre with a total of $3,072</a:t>
            </a:r>
          </a:p>
        </p:txBody>
      </p:sp>
      <p:sp>
        <p:nvSpPr>
          <p:cNvPr id="20" name="TextBox 19">
            <a:extLst>
              <a:ext uri="{FF2B5EF4-FFF2-40B4-BE49-F238E27FC236}">
                <a16:creationId xmlns:a16="http://schemas.microsoft.com/office/drawing/2014/main" id="{8E19CB22-15BF-59BB-C7A5-C18530880109}"/>
              </a:ext>
            </a:extLst>
          </p:cNvPr>
          <p:cNvSpPr txBox="1"/>
          <p:nvPr/>
        </p:nvSpPr>
        <p:spPr>
          <a:xfrm>
            <a:off x="7483942" y="4471056"/>
            <a:ext cx="3356975" cy="646331"/>
          </a:xfrm>
          <a:prstGeom prst="rect">
            <a:avLst/>
          </a:prstGeom>
          <a:noFill/>
        </p:spPr>
        <p:txBody>
          <a:bodyPr wrap="square" rtlCol="0">
            <a:spAutoFit/>
          </a:bodyPr>
          <a:lstStyle/>
          <a:p>
            <a:r>
              <a:rPr lang="en-US" dirty="0">
                <a:latin typeface="Marker Felt Thin" panose="02000400000000000000" pitchFamily="2" charset="77"/>
              </a:rPr>
              <a:t>PG-13, NC-17, and PG movies make up 63% of the company revenue</a:t>
            </a:r>
          </a:p>
        </p:txBody>
      </p:sp>
      <p:pic>
        <p:nvPicPr>
          <p:cNvPr id="29" name="Content Placeholder 23">
            <a:extLst>
              <a:ext uri="{FF2B5EF4-FFF2-40B4-BE49-F238E27FC236}">
                <a16:creationId xmlns:a16="http://schemas.microsoft.com/office/drawing/2014/main" id="{B96F379E-C15C-5DF7-1751-210DB1305B24}"/>
              </a:ext>
            </a:extLst>
          </p:cNvPr>
          <p:cNvPicPr>
            <a:picLocks noChangeAspect="1"/>
          </p:cNvPicPr>
          <p:nvPr/>
        </p:nvPicPr>
        <p:blipFill>
          <a:blip r:embed="rId3"/>
          <a:stretch>
            <a:fillRect/>
          </a:stretch>
        </p:blipFill>
        <p:spPr>
          <a:xfrm>
            <a:off x="905398" y="1371127"/>
            <a:ext cx="5435441" cy="3612357"/>
          </a:xfrm>
          <a:prstGeom prst="rect">
            <a:avLst/>
          </a:prstGeom>
        </p:spPr>
      </p:pic>
    </p:spTree>
    <p:extLst>
      <p:ext uri="{BB962C8B-B14F-4D97-AF65-F5344CB8AC3E}">
        <p14:creationId xmlns:p14="http://schemas.microsoft.com/office/powerpoint/2010/main" val="42755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35DB-D73B-A471-40C9-6474269C593B}"/>
              </a:ext>
            </a:extLst>
          </p:cNvPr>
          <p:cNvSpPr>
            <a:spLocks noGrp="1"/>
          </p:cNvSpPr>
          <p:nvPr>
            <p:ph type="title"/>
          </p:nvPr>
        </p:nvSpPr>
        <p:spPr>
          <a:xfrm>
            <a:off x="1251678" y="567320"/>
            <a:ext cx="10178322" cy="1492132"/>
          </a:xfrm>
        </p:spPr>
        <p:txBody>
          <a:bodyPr/>
          <a:lstStyle/>
          <a:p>
            <a:pPr algn="ctr"/>
            <a:r>
              <a:rPr lang="en-US" dirty="0" err="1"/>
              <a:t>rockbuster’s</a:t>
            </a:r>
            <a:r>
              <a:rPr lang="en-US" dirty="0"/>
              <a:t> most profitable countries</a:t>
            </a:r>
          </a:p>
        </p:txBody>
      </p:sp>
      <p:sp>
        <p:nvSpPr>
          <p:cNvPr id="14" name="TextBox 13">
            <a:extLst>
              <a:ext uri="{FF2B5EF4-FFF2-40B4-BE49-F238E27FC236}">
                <a16:creationId xmlns:a16="http://schemas.microsoft.com/office/drawing/2014/main" id="{08DD87D1-DF32-DAF8-1D6C-C1934A8D61E2}"/>
              </a:ext>
            </a:extLst>
          </p:cNvPr>
          <p:cNvSpPr txBox="1"/>
          <p:nvPr/>
        </p:nvSpPr>
        <p:spPr>
          <a:xfrm>
            <a:off x="1053745" y="5722311"/>
            <a:ext cx="5706650" cy="646331"/>
          </a:xfrm>
          <a:prstGeom prst="rect">
            <a:avLst/>
          </a:prstGeom>
          <a:noFill/>
        </p:spPr>
        <p:txBody>
          <a:bodyPr wrap="square" rtlCol="0">
            <a:spAutoFit/>
          </a:bodyPr>
          <a:lstStyle/>
          <a:p>
            <a:r>
              <a:rPr lang="en-US" dirty="0">
                <a:latin typeface="Marker Felt Thin" panose="02000400000000000000" pitchFamily="2" charset="77"/>
              </a:rPr>
              <a:t>To view video, hover over image then press play</a:t>
            </a:r>
          </a:p>
          <a:p>
            <a:r>
              <a:rPr lang="en-US" dirty="0">
                <a:latin typeface="Marker Felt Thin" panose="02000400000000000000" pitchFamily="2" charset="77"/>
              </a:rPr>
              <a:t>To view full map </a:t>
            </a:r>
            <a:r>
              <a:rPr lang="en-US" dirty="0">
                <a:latin typeface="Marker Felt Thin" panose="02000400000000000000" pitchFamily="2" charset="77"/>
                <a:hlinkClick r:id="rId5"/>
              </a:rPr>
              <a:t>click here</a:t>
            </a:r>
            <a:endParaRPr lang="en-US" dirty="0">
              <a:latin typeface="Marker Felt Thin" panose="02000400000000000000" pitchFamily="2" charset="77"/>
            </a:endParaRPr>
          </a:p>
        </p:txBody>
      </p:sp>
      <p:sp>
        <p:nvSpPr>
          <p:cNvPr id="15" name="TextBox 14">
            <a:extLst>
              <a:ext uri="{FF2B5EF4-FFF2-40B4-BE49-F238E27FC236}">
                <a16:creationId xmlns:a16="http://schemas.microsoft.com/office/drawing/2014/main" id="{1E6E6837-CAB0-EF21-5DD2-F134248E62A8}"/>
              </a:ext>
            </a:extLst>
          </p:cNvPr>
          <p:cNvSpPr txBox="1"/>
          <p:nvPr/>
        </p:nvSpPr>
        <p:spPr>
          <a:xfrm>
            <a:off x="7332433" y="2359891"/>
            <a:ext cx="3805822" cy="3046988"/>
          </a:xfrm>
          <a:prstGeom prst="rect">
            <a:avLst/>
          </a:prstGeom>
          <a:noFill/>
        </p:spPr>
        <p:txBody>
          <a:bodyPr wrap="square" rtlCol="0">
            <a:spAutoFit/>
          </a:bodyPr>
          <a:lstStyle/>
          <a:p>
            <a:r>
              <a:rPr lang="en-US" sz="3200" dirty="0">
                <a:latin typeface="Marker Felt Thin" panose="02000400000000000000" pitchFamily="2" charset="77"/>
              </a:rPr>
              <a:t>The top 3 countries with the highest revenue </a:t>
            </a:r>
            <a:r>
              <a:rPr lang="en-US" sz="3200" b="1" dirty="0">
                <a:latin typeface="MARKER FELT THIN" panose="02000400000000000000" pitchFamily="2" charset="77"/>
              </a:rPr>
              <a:t>AND</a:t>
            </a:r>
            <a:r>
              <a:rPr lang="en-US" sz="3200" dirty="0">
                <a:latin typeface="Marker Felt Thin" panose="02000400000000000000" pitchFamily="2" charset="77"/>
              </a:rPr>
              <a:t> customer count are India, China, and Japan</a:t>
            </a:r>
          </a:p>
        </p:txBody>
      </p:sp>
      <p:pic>
        <p:nvPicPr>
          <p:cNvPr id="5" name="Screen Recording 2023-03-22 at 6.54.08 PM.mov">
            <a:hlinkClick r:id="" action="ppaction://media"/>
            <a:extLst>
              <a:ext uri="{FF2B5EF4-FFF2-40B4-BE49-F238E27FC236}">
                <a16:creationId xmlns:a16="http://schemas.microsoft.com/office/drawing/2014/main" id="{C66CAD57-1B82-8C0E-8892-5456D94165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1813" y="1969906"/>
            <a:ext cx="5338987" cy="3536403"/>
          </a:xfrm>
          <a:prstGeom prst="rect">
            <a:avLst/>
          </a:prstGeom>
        </p:spPr>
      </p:pic>
    </p:spTree>
    <p:extLst>
      <p:ext uri="{BB962C8B-B14F-4D97-AF65-F5344CB8AC3E}">
        <p14:creationId xmlns:p14="http://schemas.microsoft.com/office/powerpoint/2010/main" val="1464832638"/>
      </p:ext>
    </p:extLst>
  </p:cSld>
  <p:clrMapOvr>
    <a:masterClrMapping/>
  </p:clrMapOvr>
  <mc:AlternateContent xmlns:mc="http://schemas.openxmlformats.org/markup-compatibility/2006" xmlns:p14="http://schemas.microsoft.com/office/powerpoint/2010/main">
    <mc:Choice Requires="p14">
      <p:transition spd="slow" p14:dur="2000" advTm="79471"/>
    </mc:Choice>
    <mc:Fallback xmlns="">
      <p:transition spd="slow" advTm="7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D6AA-3F4F-A8E8-9AC4-1E20E073F5A1}"/>
              </a:ext>
            </a:extLst>
          </p:cNvPr>
          <p:cNvSpPr>
            <a:spLocks noGrp="1"/>
          </p:cNvSpPr>
          <p:nvPr>
            <p:ph type="title"/>
          </p:nvPr>
        </p:nvSpPr>
        <p:spPr/>
        <p:txBody>
          <a:bodyPr/>
          <a:lstStyle/>
          <a:p>
            <a:r>
              <a:rPr lang="en-US" dirty="0"/>
              <a:t>Customers with a high lifetime value : Where are they located?</a:t>
            </a:r>
          </a:p>
        </p:txBody>
      </p:sp>
      <p:pic>
        <p:nvPicPr>
          <p:cNvPr id="5" name="Content Placeholder 4">
            <a:extLst>
              <a:ext uri="{FF2B5EF4-FFF2-40B4-BE49-F238E27FC236}">
                <a16:creationId xmlns:a16="http://schemas.microsoft.com/office/drawing/2014/main" id="{5E515F6A-F27D-BE20-2F6D-5A8E267C2F39}"/>
              </a:ext>
            </a:extLst>
          </p:cNvPr>
          <p:cNvPicPr>
            <a:picLocks noGrp="1" noChangeAspect="1"/>
          </p:cNvPicPr>
          <p:nvPr>
            <p:ph idx="1"/>
          </p:nvPr>
        </p:nvPicPr>
        <p:blipFill>
          <a:blip r:embed="rId2"/>
          <a:stretch>
            <a:fillRect/>
          </a:stretch>
        </p:blipFill>
        <p:spPr>
          <a:xfrm>
            <a:off x="1227294" y="2157476"/>
            <a:ext cx="5547519" cy="3450844"/>
          </a:xfrm>
        </p:spPr>
      </p:pic>
      <p:sp>
        <p:nvSpPr>
          <p:cNvPr id="6" name="TextBox 5">
            <a:extLst>
              <a:ext uri="{FF2B5EF4-FFF2-40B4-BE49-F238E27FC236}">
                <a16:creationId xmlns:a16="http://schemas.microsoft.com/office/drawing/2014/main" id="{39E27C63-29C2-F43A-0AE9-3F9AFA9642A2}"/>
              </a:ext>
            </a:extLst>
          </p:cNvPr>
          <p:cNvSpPr txBox="1"/>
          <p:nvPr/>
        </p:nvSpPr>
        <p:spPr>
          <a:xfrm>
            <a:off x="7404642" y="2157476"/>
            <a:ext cx="3560064" cy="347787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Marker Felt Thin" panose="02000400000000000000" pitchFamily="2" charset="77"/>
              </a:rPr>
              <a:t>Customers with a high lifetime value are found throughout different regions of the world.</a:t>
            </a:r>
          </a:p>
          <a:p>
            <a:endParaRPr lang="en-US" sz="2400" dirty="0">
              <a:latin typeface="Marker Felt Thin" panose="02000400000000000000" pitchFamily="2" charset="77"/>
            </a:endParaRPr>
          </a:p>
          <a:p>
            <a:pPr marL="457200" indent="-457200">
              <a:buFont typeface="Arial" panose="020B0604020202020204" pitchFamily="34" charset="0"/>
              <a:buChar char="•"/>
            </a:pPr>
            <a:r>
              <a:rPr lang="en-US" sz="2400" dirty="0">
                <a:latin typeface="Marker Felt Thin" panose="02000400000000000000" pitchFamily="2" charset="77"/>
              </a:rPr>
              <a:t>The most customers are located in China and the United States</a:t>
            </a:r>
          </a:p>
          <a:p>
            <a:endParaRPr lang="en-US" sz="2800" dirty="0">
              <a:latin typeface="Chalkduster" panose="03050602040202020205" pitchFamily="66" charset="77"/>
            </a:endParaRPr>
          </a:p>
        </p:txBody>
      </p:sp>
      <p:sp>
        <p:nvSpPr>
          <p:cNvPr id="8" name="5-Point Star 7">
            <a:extLst>
              <a:ext uri="{FF2B5EF4-FFF2-40B4-BE49-F238E27FC236}">
                <a16:creationId xmlns:a16="http://schemas.microsoft.com/office/drawing/2014/main" id="{EFADAF88-3F62-0D40-89A0-8D533362FE84}"/>
              </a:ext>
            </a:extLst>
          </p:cNvPr>
          <p:cNvSpPr/>
          <p:nvPr/>
        </p:nvSpPr>
        <p:spPr>
          <a:xfrm>
            <a:off x="3486912" y="2938272"/>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2835ECB-D29E-C87F-A7EE-E0DB6FFFA37A}"/>
              </a:ext>
            </a:extLst>
          </p:cNvPr>
          <p:cNvSpPr/>
          <p:nvPr/>
        </p:nvSpPr>
        <p:spPr>
          <a:xfrm>
            <a:off x="3885229" y="3762301"/>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183A2877-D48C-B601-BCEE-8B085F3AEBD7}"/>
              </a:ext>
            </a:extLst>
          </p:cNvPr>
          <p:cNvSpPr/>
          <p:nvPr/>
        </p:nvSpPr>
        <p:spPr>
          <a:xfrm>
            <a:off x="3885229" y="403052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79B13648-B27C-E61E-07F1-BDBD45095433}"/>
              </a:ext>
            </a:extLst>
          </p:cNvPr>
          <p:cNvSpPr/>
          <p:nvPr/>
        </p:nvSpPr>
        <p:spPr>
          <a:xfrm>
            <a:off x="3486912" y="454868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94D523E-A861-3E57-9455-3D3FB2A8EAB9}"/>
              </a:ext>
            </a:extLst>
          </p:cNvPr>
          <p:cNvSpPr/>
          <p:nvPr/>
        </p:nvSpPr>
        <p:spPr>
          <a:xfrm>
            <a:off x="3885229" y="5327904"/>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4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2F6F-63DD-7D5A-59D9-2DA8684B5A7D}"/>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5A8FDB35-CD71-338A-4190-C1E719FB5C81}"/>
              </a:ext>
            </a:extLst>
          </p:cNvPr>
          <p:cNvSpPr>
            <a:spLocks noGrp="1"/>
          </p:cNvSpPr>
          <p:nvPr>
            <p:ph idx="1"/>
          </p:nvPr>
        </p:nvSpPr>
        <p:spPr>
          <a:xfrm>
            <a:off x="1006839" y="1264922"/>
            <a:ext cx="10178322" cy="5343142"/>
          </a:xfrm>
        </p:spPr>
        <p:txBody>
          <a:bodyPr/>
          <a:lstStyle/>
          <a:p>
            <a:r>
              <a:rPr lang="en-US" dirty="0">
                <a:latin typeface="Marker Felt Thin" panose="02000400000000000000" pitchFamily="2" charset="77"/>
              </a:rPr>
              <a:t>To increase competition in the online market, a moderate portion of the marketing budget should go towards promoting the top 10 highest grossing movies with increased funding allocated to lower performing countries that have a total revenue lower than $500.</a:t>
            </a:r>
          </a:p>
          <a:p>
            <a:pPr marL="0" indent="0">
              <a:buNone/>
            </a:pPr>
            <a:endParaRPr lang="en-US" dirty="0">
              <a:latin typeface="Marker Felt Thin" panose="02000400000000000000" pitchFamily="2" charset="77"/>
            </a:endParaRPr>
          </a:p>
          <a:p>
            <a:r>
              <a:rPr lang="en-US" dirty="0">
                <a:latin typeface="Marker Felt Thin" panose="02000400000000000000" pitchFamily="2" charset="77"/>
              </a:rPr>
              <a:t>New and existing customers should gain access to a free 3 month premium subscription. As it gets closer to their renewal date , a satisfaction survey should be sent incentivizing a discounted premium annual subscription upon completion . The survey should contain open ended questions pertaining to the customers experience navigating the platform, movie selection, and cost of the subscription. </a:t>
            </a:r>
          </a:p>
          <a:p>
            <a:endParaRPr lang="en-US" dirty="0">
              <a:latin typeface="Marker Felt Thin" panose="02000400000000000000" pitchFamily="2" charset="77"/>
            </a:endParaRPr>
          </a:p>
          <a:p>
            <a:r>
              <a:rPr lang="en-US" dirty="0">
                <a:latin typeface="Marker Felt Thin" panose="02000400000000000000" pitchFamily="2" charset="77"/>
              </a:rPr>
              <a:t>To increase revenue, funds should go towards acquiring the licenses for popular Sports, Sci-Fi, and Animation movies that performed well in their respective countries box office, as well as cult classics to attract new customers from different regions. </a:t>
            </a:r>
          </a:p>
          <a:p>
            <a:pPr marL="0" indent="0">
              <a:buNone/>
            </a:pPr>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p:txBody>
      </p:sp>
    </p:spTree>
    <p:extLst>
      <p:ext uri="{BB962C8B-B14F-4D97-AF65-F5344CB8AC3E}">
        <p14:creationId xmlns:p14="http://schemas.microsoft.com/office/powerpoint/2010/main" val="1205635510"/>
      </p:ext>
    </p:extLst>
  </p:cSld>
  <p:clrMapOvr>
    <a:masterClrMapping/>
  </p:clrMapOvr>
</p:sld>
</file>

<file path=ppt/theme/theme1.xml><?xml version="1.0" encoding="utf-8"?>
<a:theme xmlns:a="http://schemas.openxmlformats.org/drawingml/2006/main" name="Badg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{167D6F2C-B051-B04A-BA2D-32CA8E6F3348}tf10001071</Template>
  <TotalTime>5266</TotalTime>
  <Words>460</Words>
  <Application>Microsoft Macintosh PowerPoint</Application>
  <PresentationFormat>Widescreen</PresentationFormat>
  <Paragraphs>42</Paragraphs>
  <Slides>10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Chalkduster</vt:lpstr>
      <vt:lpstr>Gill Sans MT</vt:lpstr>
      <vt:lpstr>Impact</vt:lpstr>
      <vt:lpstr>Marker Felt Thin</vt:lpstr>
      <vt:lpstr>Marker Felt Thin</vt:lpstr>
      <vt:lpstr>Badge</vt:lpstr>
      <vt:lpstr>Rockbuster Stealth:  Data Analysis</vt:lpstr>
      <vt:lpstr>OVerview</vt:lpstr>
      <vt:lpstr>OBJECTIVES</vt:lpstr>
      <vt:lpstr>Movies with high revenue contribution</vt:lpstr>
      <vt:lpstr>Movies with low revenue contribution</vt:lpstr>
      <vt:lpstr>Revenue by genre and rating</vt:lpstr>
      <vt:lpstr>rockbuster’s most profitable countries</vt:lpstr>
      <vt:lpstr>Customers with a high lifetime value : Where are they located?</vt:lpstr>
      <vt:lpstr>Recommendations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SeBrea W</dc:creator>
  <cp:lastModifiedBy>SeBrea W</cp:lastModifiedBy>
  <cp:revision>29</cp:revision>
  <dcterms:created xsi:type="dcterms:W3CDTF">2023-03-18T00:09:41Z</dcterms:created>
  <dcterms:modified xsi:type="dcterms:W3CDTF">2023-03-23T03:29:30Z</dcterms:modified>
</cp:coreProperties>
</file>